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80" r:id="rId4"/>
    <p:sldId id="259" r:id="rId5"/>
    <p:sldId id="276" r:id="rId6"/>
    <p:sldId id="260" r:id="rId7"/>
    <p:sldId id="261" r:id="rId8"/>
    <p:sldId id="262" r:id="rId9"/>
    <p:sldId id="274" r:id="rId10"/>
    <p:sldId id="263" r:id="rId11"/>
    <p:sldId id="264" r:id="rId12"/>
    <p:sldId id="265" r:id="rId13"/>
    <p:sldId id="266" r:id="rId14"/>
    <p:sldId id="273" r:id="rId15"/>
    <p:sldId id="267" r:id="rId16"/>
    <p:sldId id="281" r:id="rId17"/>
    <p:sldId id="268" r:id="rId18"/>
    <p:sldId id="269" r:id="rId19"/>
    <p:sldId id="270" r:id="rId20"/>
    <p:sldId id="284" r:id="rId21"/>
    <p:sldId id="271" r:id="rId22"/>
    <p:sldId id="272" r:id="rId23"/>
    <p:sldId id="277" r:id="rId24"/>
    <p:sldId id="286" r:id="rId25"/>
    <p:sldId id="278" r:id="rId26"/>
    <p:sldId id="287" r:id="rId27"/>
    <p:sldId id="275" r:id="rId28"/>
    <p:sldId id="279" r:id="rId29"/>
    <p:sldId id="282" r:id="rId30"/>
    <p:sldId id="283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72F4"/>
    <a:srgbClr val="5D45ED"/>
    <a:srgbClr val="3014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0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4/28/2014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4/28/2014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4/28/2014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4/28/2014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4/28/2014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4/28/2014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4/28/2014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4/28/2014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4/28/2014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4/28/2014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4/28/2014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4/28/2014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WMF"/><Relationship Id="rId4" Type="http://schemas.openxmlformats.org/officeDocument/2006/relationships/image" Target="../media/image26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ACTIVITY PROBLEMS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4926" y="729929"/>
            <a:ext cx="10058400" cy="7410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Japanese</a:t>
            </a:r>
            <a:r>
              <a:rPr lang="en-US" dirty="0" smtClean="0"/>
              <a:t> uses a system of letters known as </a:t>
            </a:r>
            <a:r>
              <a:rPr lang="en-US" dirty="0" smtClean="0">
                <a:solidFill>
                  <a:srgbClr val="FF0000"/>
                </a:solidFill>
              </a:rPr>
              <a:t>kanji</a:t>
            </a:r>
            <a:r>
              <a:rPr lang="en-US" dirty="0" smtClean="0"/>
              <a:t>. Each kanji has a specific meaning and pronunciation(s), and kanji can be combined to make new meanings.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84926" y="4672451"/>
            <a:ext cx="10058400" cy="13970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dirty="0" smtClean="0"/>
              <a:t>What do you think </a:t>
            </a:r>
            <a:r>
              <a:rPr lang="ja-JP" altLang="en-US" dirty="0" smtClean="0"/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今日</a:t>
            </a:r>
            <a:r>
              <a:rPr lang="ja-JP" altLang="en-US" dirty="0" smtClean="0"/>
              <a:t>　</a:t>
            </a:r>
            <a:r>
              <a:rPr lang="en-US" dirty="0" smtClean="0"/>
              <a:t>means?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05339" y="1762539"/>
            <a:ext cx="804406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 smtClean="0">
                <a:solidFill>
                  <a:srgbClr val="FF0000"/>
                </a:solidFill>
              </a:rPr>
              <a:t>今</a:t>
            </a:r>
            <a:r>
              <a:rPr lang="en-US" sz="4400" dirty="0" smtClean="0"/>
              <a:t>	=	“now”</a:t>
            </a:r>
            <a:r>
              <a:rPr lang="en-US" sz="4400" dirty="0" smtClean="0">
                <a:solidFill>
                  <a:srgbClr val="FF0000"/>
                </a:solidFill>
              </a:rPr>
              <a:t/>
            </a:r>
            <a:br>
              <a:rPr lang="en-US" sz="4400" dirty="0" smtClean="0">
                <a:solidFill>
                  <a:srgbClr val="FF0000"/>
                </a:solidFill>
              </a:rPr>
            </a:br>
            <a:r>
              <a:rPr lang="en-US" sz="4400" dirty="0" smtClean="0">
                <a:solidFill>
                  <a:srgbClr val="FF0000"/>
                </a:solidFill>
              </a:rPr>
              <a:t/>
            </a:r>
            <a:br>
              <a:rPr lang="en-US" sz="4400" dirty="0" smtClean="0">
                <a:solidFill>
                  <a:srgbClr val="FF0000"/>
                </a:solidFill>
              </a:rPr>
            </a:br>
            <a:r>
              <a:rPr lang="ja-JP" altLang="en-US" sz="4400" dirty="0" smtClean="0">
                <a:solidFill>
                  <a:srgbClr val="FF0000"/>
                </a:solidFill>
              </a:rPr>
              <a:t>日</a:t>
            </a:r>
            <a:r>
              <a:rPr lang="en-US" sz="4400" dirty="0" smtClean="0">
                <a:solidFill>
                  <a:srgbClr val="FF0000"/>
                </a:solidFill>
              </a:rPr>
              <a:t>	</a:t>
            </a:r>
            <a:r>
              <a:rPr lang="en-US" sz="4400" dirty="0" smtClean="0"/>
              <a:t>=</a:t>
            </a:r>
            <a:r>
              <a:rPr lang="en-US" sz="4400" dirty="0" smtClean="0">
                <a:solidFill>
                  <a:srgbClr val="FF0000"/>
                </a:solidFill>
              </a:rPr>
              <a:t>	</a:t>
            </a:r>
            <a:r>
              <a:rPr lang="en-US" sz="4400" dirty="0" smtClean="0"/>
              <a:t>“day”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02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4926" y="729929"/>
            <a:ext cx="10058400" cy="7410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Japanese</a:t>
            </a:r>
            <a:r>
              <a:rPr lang="en-US" dirty="0" smtClean="0"/>
              <a:t> uses a system of letters known as </a:t>
            </a:r>
            <a:r>
              <a:rPr lang="en-US" dirty="0" smtClean="0">
                <a:solidFill>
                  <a:srgbClr val="FF0000"/>
                </a:solidFill>
              </a:rPr>
              <a:t>kanji</a:t>
            </a:r>
            <a:r>
              <a:rPr lang="en-US" dirty="0" smtClean="0"/>
              <a:t>. Each kanji has a specific meaning and pronunciation(s), and kanji can be combined to make new meanings.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84926" y="4672451"/>
            <a:ext cx="10058400" cy="13970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dirty="0" smtClean="0"/>
              <a:t>What do you think </a:t>
            </a:r>
            <a:r>
              <a:rPr lang="ja-JP" altLang="en-US" dirty="0" smtClean="0"/>
              <a:t>　</a:t>
            </a:r>
            <a:r>
              <a:rPr lang="ja-JP" altLang="en-US" dirty="0">
                <a:solidFill>
                  <a:srgbClr val="FF0000"/>
                </a:solidFill>
              </a:rPr>
              <a:t>中学</a:t>
            </a:r>
            <a:r>
              <a:rPr lang="ja-JP" altLang="en-US" dirty="0" smtClean="0"/>
              <a:t>　</a:t>
            </a:r>
            <a:r>
              <a:rPr lang="en-US" dirty="0" smtClean="0"/>
              <a:t>means?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05339" y="1762539"/>
            <a:ext cx="804406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>
                <a:solidFill>
                  <a:srgbClr val="FF0000"/>
                </a:solidFill>
              </a:rPr>
              <a:t>中</a:t>
            </a:r>
            <a:r>
              <a:rPr lang="en-US" sz="4400" dirty="0" smtClean="0"/>
              <a:t>	=	“middle”</a:t>
            </a:r>
            <a:r>
              <a:rPr lang="en-US" sz="4400" dirty="0" smtClean="0">
                <a:solidFill>
                  <a:srgbClr val="FF0000"/>
                </a:solidFill>
              </a:rPr>
              <a:t/>
            </a:r>
            <a:br>
              <a:rPr lang="en-US" sz="4400" dirty="0" smtClean="0">
                <a:solidFill>
                  <a:srgbClr val="FF0000"/>
                </a:solidFill>
              </a:rPr>
            </a:br>
            <a:r>
              <a:rPr lang="en-US" sz="4400" dirty="0" smtClean="0">
                <a:solidFill>
                  <a:srgbClr val="FF0000"/>
                </a:solidFill>
              </a:rPr>
              <a:t/>
            </a:r>
            <a:br>
              <a:rPr lang="en-US" sz="4400" dirty="0" smtClean="0">
                <a:solidFill>
                  <a:srgbClr val="FF0000"/>
                </a:solidFill>
              </a:rPr>
            </a:br>
            <a:r>
              <a:rPr lang="ja-JP" altLang="en-US" sz="4400" dirty="0">
                <a:solidFill>
                  <a:srgbClr val="FF0000"/>
                </a:solidFill>
              </a:rPr>
              <a:t>学</a:t>
            </a:r>
            <a:r>
              <a:rPr lang="en-US" sz="4400" dirty="0" smtClean="0">
                <a:solidFill>
                  <a:srgbClr val="FF0000"/>
                </a:solidFill>
              </a:rPr>
              <a:t>	</a:t>
            </a:r>
            <a:r>
              <a:rPr lang="en-US" sz="4400" dirty="0" smtClean="0"/>
              <a:t>=</a:t>
            </a:r>
            <a:r>
              <a:rPr lang="en-US" sz="4400" dirty="0" smtClean="0">
                <a:solidFill>
                  <a:srgbClr val="FF0000"/>
                </a:solidFill>
              </a:rPr>
              <a:t>	</a:t>
            </a:r>
            <a:r>
              <a:rPr lang="en-US" sz="4400" dirty="0" smtClean="0"/>
              <a:t>“school, learning”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78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4926" y="729929"/>
            <a:ext cx="10058400" cy="7410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Japanese</a:t>
            </a:r>
            <a:r>
              <a:rPr lang="en-US" dirty="0" smtClean="0"/>
              <a:t> uses a system of letters known as </a:t>
            </a:r>
            <a:r>
              <a:rPr lang="en-US" dirty="0" smtClean="0">
                <a:solidFill>
                  <a:srgbClr val="FF0000"/>
                </a:solidFill>
              </a:rPr>
              <a:t>kanji</a:t>
            </a:r>
            <a:r>
              <a:rPr lang="en-US" dirty="0" smtClean="0"/>
              <a:t>. Each kanji has a specific meaning and pronunciation(s), and kanji can be combined to make new meanings.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84926" y="4672451"/>
            <a:ext cx="10058400" cy="13970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dirty="0" smtClean="0"/>
              <a:t>What do you think </a:t>
            </a:r>
            <a:r>
              <a:rPr lang="ja-JP" altLang="en-US" dirty="0" smtClean="0"/>
              <a:t>　</a:t>
            </a:r>
            <a:r>
              <a:rPr lang="ja-JP" altLang="en-US" dirty="0">
                <a:solidFill>
                  <a:srgbClr val="FF0000"/>
                </a:solidFill>
              </a:rPr>
              <a:t>外国</a:t>
            </a:r>
            <a:r>
              <a:rPr lang="ja-JP" altLang="en-US" dirty="0" smtClean="0"/>
              <a:t>　</a:t>
            </a:r>
            <a:r>
              <a:rPr lang="en-US" dirty="0" smtClean="0"/>
              <a:t>means?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05339" y="1762539"/>
            <a:ext cx="804406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 smtClean="0">
                <a:solidFill>
                  <a:srgbClr val="FF0000"/>
                </a:solidFill>
              </a:rPr>
              <a:t>外</a:t>
            </a:r>
            <a:r>
              <a:rPr lang="en-US" sz="4400" dirty="0" smtClean="0"/>
              <a:t>	=	“outside”</a:t>
            </a:r>
            <a:r>
              <a:rPr lang="en-US" sz="4400" dirty="0" smtClean="0">
                <a:solidFill>
                  <a:srgbClr val="FF0000"/>
                </a:solidFill>
              </a:rPr>
              <a:t/>
            </a:r>
            <a:br>
              <a:rPr lang="en-US" sz="4400" dirty="0" smtClean="0">
                <a:solidFill>
                  <a:srgbClr val="FF0000"/>
                </a:solidFill>
              </a:rPr>
            </a:br>
            <a:r>
              <a:rPr lang="en-US" sz="4400" dirty="0" smtClean="0">
                <a:solidFill>
                  <a:srgbClr val="FF0000"/>
                </a:solidFill>
              </a:rPr>
              <a:t/>
            </a:r>
            <a:br>
              <a:rPr lang="en-US" sz="4400" dirty="0" smtClean="0">
                <a:solidFill>
                  <a:srgbClr val="FF0000"/>
                </a:solidFill>
              </a:rPr>
            </a:br>
            <a:r>
              <a:rPr lang="ja-JP" altLang="en-US" sz="4400" dirty="0" smtClean="0">
                <a:solidFill>
                  <a:srgbClr val="FF0000"/>
                </a:solidFill>
              </a:rPr>
              <a:t>国</a:t>
            </a:r>
            <a:r>
              <a:rPr lang="en-US" sz="4400" dirty="0" smtClean="0">
                <a:solidFill>
                  <a:srgbClr val="FF0000"/>
                </a:solidFill>
              </a:rPr>
              <a:t>	</a:t>
            </a:r>
            <a:r>
              <a:rPr lang="en-US" sz="4400" dirty="0" smtClean="0"/>
              <a:t>=</a:t>
            </a:r>
            <a:r>
              <a:rPr lang="en-US" sz="4400" dirty="0" smtClean="0">
                <a:solidFill>
                  <a:srgbClr val="FF0000"/>
                </a:solidFill>
              </a:rPr>
              <a:t>	</a:t>
            </a:r>
            <a:r>
              <a:rPr lang="en-US" sz="4400" dirty="0" smtClean="0"/>
              <a:t>“country”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68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4926" y="729929"/>
            <a:ext cx="10058400" cy="7410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Japanese</a:t>
            </a:r>
            <a:r>
              <a:rPr lang="en-US" dirty="0" smtClean="0"/>
              <a:t> uses a system of letters known as </a:t>
            </a:r>
            <a:r>
              <a:rPr lang="en-US" dirty="0" smtClean="0">
                <a:solidFill>
                  <a:srgbClr val="FF0000"/>
                </a:solidFill>
              </a:rPr>
              <a:t>kanji</a:t>
            </a:r>
            <a:r>
              <a:rPr lang="en-US" dirty="0" smtClean="0"/>
              <a:t>. Each kanji has a specific meaning and pronunciation(s), and kanji can be combined to make new meanings.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84926" y="4672451"/>
            <a:ext cx="10058400" cy="13970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dirty="0" smtClean="0"/>
              <a:t>What do you think </a:t>
            </a:r>
            <a:r>
              <a:rPr lang="ja-JP" altLang="en-US" dirty="0" smtClean="0"/>
              <a:t>　</a:t>
            </a:r>
            <a:r>
              <a:rPr lang="ja-JP" altLang="en-US" dirty="0">
                <a:solidFill>
                  <a:srgbClr val="FF0000"/>
                </a:solidFill>
              </a:rPr>
              <a:t>日本語</a:t>
            </a:r>
            <a:r>
              <a:rPr lang="ja-JP" altLang="en-US" dirty="0" smtClean="0"/>
              <a:t>　</a:t>
            </a:r>
            <a:r>
              <a:rPr lang="en-US" dirty="0" smtClean="0"/>
              <a:t>means?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05339" y="1762539"/>
            <a:ext cx="804406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>
                <a:solidFill>
                  <a:srgbClr val="FF0000"/>
                </a:solidFill>
              </a:rPr>
              <a:t>日本</a:t>
            </a:r>
            <a:r>
              <a:rPr lang="en-US" sz="4400" dirty="0" smtClean="0"/>
              <a:t>	=	“Japan”</a:t>
            </a:r>
            <a:r>
              <a:rPr lang="en-US" sz="4400" dirty="0" smtClean="0">
                <a:solidFill>
                  <a:srgbClr val="FF0000"/>
                </a:solidFill>
              </a:rPr>
              <a:t/>
            </a:r>
            <a:br>
              <a:rPr lang="en-US" sz="4400" dirty="0" smtClean="0">
                <a:solidFill>
                  <a:srgbClr val="FF0000"/>
                </a:solidFill>
              </a:rPr>
            </a:br>
            <a:r>
              <a:rPr lang="en-US" sz="4400" dirty="0" smtClean="0">
                <a:solidFill>
                  <a:srgbClr val="FF0000"/>
                </a:solidFill>
              </a:rPr>
              <a:t/>
            </a:r>
            <a:br>
              <a:rPr lang="en-US" sz="4400" dirty="0" smtClean="0">
                <a:solidFill>
                  <a:srgbClr val="FF0000"/>
                </a:solidFill>
              </a:rPr>
            </a:br>
            <a:r>
              <a:rPr lang="ja-JP" altLang="en-US" sz="4400" dirty="0">
                <a:solidFill>
                  <a:srgbClr val="FF0000"/>
                </a:solidFill>
              </a:rPr>
              <a:t>語</a:t>
            </a:r>
            <a:r>
              <a:rPr lang="en-US" sz="4400" dirty="0" smtClean="0">
                <a:solidFill>
                  <a:srgbClr val="FF0000"/>
                </a:solidFill>
              </a:rPr>
              <a:t>	</a:t>
            </a:r>
            <a:r>
              <a:rPr lang="en-US" sz="4400" dirty="0" smtClean="0"/>
              <a:t>=</a:t>
            </a:r>
            <a:r>
              <a:rPr lang="en-US" sz="4400" dirty="0" smtClean="0">
                <a:solidFill>
                  <a:srgbClr val="FF0000"/>
                </a:solidFill>
              </a:rPr>
              <a:t>	</a:t>
            </a:r>
            <a:r>
              <a:rPr lang="en-US" sz="4400" dirty="0" smtClean="0"/>
              <a:t>“language”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38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4926" y="729929"/>
            <a:ext cx="10058400" cy="7410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Japanese</a:t>
            </a:r>
            <a:r>
              <a:rPr lang="en-US" dirty="0" smtClean="0"/>
              <a:t> uses a system of letters known as </a:t>
            </a:r>
            <a:r>
              <a:rPr lang="en-US" dirty="0" smtClean="0">
                <a:solidFill>
                  <a:srgbClr val="FF0000"/>
                </a:solidFill>
              </a:rPr>
              <a:t>kanji</a:t>
            </a:r>
            <a:r>
              <a:rPr lang="en-US" dirty="0" smtClean="0"/>
              <a:t>. Each kanji has a specific meaning and pronunciation(s), and kanji can be combined to make new meanings.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84926" y="4672451"/>
            <a:ext cx="10058400" cy="13970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dirty="0" smtClean="0"/>
              <a:t>What do you think </a:t>
            </a:r>
            <a:r>
              <a:rPr lang="ja-JP" altLang="en-US" dirty="0" smtClean="0"/>
              <a:t>　</a:t>
            </a:r>
            <a:r>
              <a:rPr lang="ja-JP" altLang="en-US" dirty="0">
                <a:solidFill>
                  <a:srgbClr val="FF0000"/>
                </a:solidFill>
              </a:rPr>
              <a:t>食べ物</a:t>
            </a:r>
            <a:r>
              <a:rPr lang="ja-JP" altLang="en-US" dirty="0" smtClean="0"/>
              <a:t>　</a:t>
            </a:r>
            <a:r>
              <a:rPr lang="en-US" dirty="0" smtClean="0"/>
              <a:t>means?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05339" y="1762539"/>
            <a:ext cx="804406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>
                <a:solidFill>
                  <a:srgbClr val="FF0000"/>
                </a:solidFill>
              </a:rPr>
              <a:t>食</a:t>
            </a:r>
            <a:r>
              <a:rPr lang="ja-JP" altLang="en-US" sz="4400" dirty="0" smtClean="0">
                <a:solidFill>
                  <a:srgbClr val="FF0000"/>
                </a:solidFill>
              </a:rPr>
              <a:t>べ</a:t>
            </a:r>
            <a:r>
              <a:rPr lang="en-US" sz="4400" dirty="0" smtClean="0"/>
              <a:t>	=	“to eat”</a:t>
            </a:r>
            <a:r>
              <a:rPr lang="en-US" sz="4400" dirty="0" smtClean="0">
                <a:solidFill>
                  <a:srgbClr val="FF0000"/>
                </a:solidFill>
              </a:rPr>
              <a:t/>
            </a:r>
            <a:br>
              <a:rPr lang="en-US" sz="4400" dirty="0" smtClean="0">
                <a:solidFill>
                  <a:srgbClr val="FF0000"/>
                </a:solidFill>
              </a:rPr>
            </a:br>
            <a:r>
              <a:rPr lang="en-US" sz="4400" dirty="0" smtClean="0">
                <a:solidFill>
                  <a:srgbClr val="FF0000"/>
                </a:solidFill>
              </a:rPr>
              <a:t/>
            </a:r>
            <a:br>
              <a:rPr lang="en-US" sz="4400" dirty="0" smtClean="0">
                <a:solidFill>
                  <a:srgbClr val="FF0000"/>
                </a:solidFill>
              </a:rPr>
            </a:br>
            <a:r>
              <a:rPr lang="ja-JP" altLang="en-US" sz="4400" dirty="0" smtClean="0">
                <a:solidFill>
                  <a:srgbClr val="FF0000"/>
                </a:solidFill>
              </a:rPr>
              <a:t>物</a:t>
            </a:r>
            <a:r>
              <a:rPr lang="en-US" sz="4400" dirty="0" smtClean="0">
                <a:solidFill>
                  <a:srgbClr val="FF0000"/>
                </a:solidFill>
              </a:rPr>
              <a:t>	</a:t>
            </a:r>
            <a:r>
              <a:rPr lang="en-US" sz="4400" dirty="0" smtClean="0"/>
              <a:t>=</a:t>
            </a:r>
            <a:r>
              <a:rPr lang="en-US" sz="4400" dirty="0" smtClean="0">
                <a:solidFill>
                  <a:srgbClr val="FF0000"/>
                </a:solidFill>
              </a:rPr>
              <a:t>	</a:t>
            </a:r>
            <a:r>
              <a:rPr lang="en-US" sz="4400" dirty="0" smtClean="0"/>
              <a:t>“thing”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76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4926" y="729929"/>
            <a:ext cx="10058400" cy="7410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Fill in the blanks so that both phrases make sense!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2091" y="2080592"/>
            <a:ext cx="804406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CREDIT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  _ _ _ _   GAME</a:t>
            </a:r>
          </a:p>
          <a:p>
            <a:pPr algn="ctr"/>
            <a:endParaRPr lang="en-US" sz="3200" dirty="0">
              <a:solidFill>
                <a:srgbClr val="FF0000"/>
              </a:solidFill>
            </a:endParaRPr>
          </a:p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ICE   _ _ _ _ _   CHEESE</a:t>
            </a:r>
          </a:p>
          <a:p>
            <a:pPr algn="ctr"/>
            <a:endParaRPr lang="en-US" sz="3200" dirty="0">
              <a:solidFill>
                <a:srgbClr val="FF0000"/>
              </a:solidFill>
            </a:endParaRPr>
          </a:p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COUCH   _ _ _ _ _ _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  CHIP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 rot="19720768">
            <a:off x="1015731" y="1733266"/>
            <a:ext cx="1103690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15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Berlin Sans FB" panose="020E0602020502020306" pitchFamily="34" charset="0"/>
              </a:rPr>
              <a:t>?</a:t>
            </a:r>
            <a:endParaRPr lang="en-US" sz="115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Berlin Sans FB" panose="020E0602020502020306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 rot="1423708">
            <a:off x="9131597" y="4483445"/>
            <a:ext cx="1103690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15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Berlin Sans FB" panose="020E0602020502020306" pitchFamily="34" charset="0"/>
              </a:rPr>
              <a:t>?</a:t>
            </a:r>
            <a:endParaRPr lang="en-US" sz="115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Berlin Sans FB" panose="020E0602020502020306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 rot="1057864">
            <a:off x="8963810" y="421686"/>
            <a:ext cx="1103690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15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Berlin Sans FB" panose="020E0602020502020306" pitchFamily="34" charset="0"/>
              </a:rPr>
              <a:t>?</a:t>
            </a:r>
            <a:endParaRPr lang="en-US" sz="115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59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Speech Recognition:  which Sequences of words are more probable?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282" y="2395728"/>
            <a:ext cx="10058400" cy="4050792"/>
          </a:xfrm>
        </p:spPr>
        <p:txBody>
          <a:bodyPr/>
          <a:lstStyle/>
          <a:p>
            <a:r>
              <a:rPr lang="en-US" dirty="0" smtClean="0"/>
              <a:t>How to recognize speech.</a:t>
            </a:r>
          </a:p>
          <a:p>
            <a:r>
              <a:rPr lang="en-US" dirty="0" smtClean="0"/>
              <a:t>How to wreck an ice peach.</a:t>
            </a:r>
          </a:p>
          <a:p>
            <a:r>
              <a:rPr lang="en-US" dirty="0" smtClean="0"/>
              <a:t>How to wreck a nice beach.</a:t>
            </a:r>
          </a:p>
          <a:p>
            <a:endParaRPr lang="en-US" dirty="0"/>
          </a:p>
          <a:p>
            <a:r>
              <a:rPr lang="en-US" dirty="0" smtClean="0"/>
              <a:t>I sent out a request to my colleagues for an </a:t>
            </a:r>
            <a:r>
              <a:rPr lang="en-US" dirty="0" smtClean="0"/>
              <a:t>example from </a:t>
            </a:r>
            <a:r>
              <a:rPr lang="en-US" dirty="0" smtClean="0"/>
              <a:t>a real speech recognition or MT system. 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765572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4926" y="729929"/>
            <a:ext cx="10058400" cy="7410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Fill in the blanks so that both phrases make sense!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2091" y="2166731"/>
            <a:ext cx="804406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BASEBALL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  _ _ _   CAVE</a:t>
            </a:r>
          </a:p>
          <a:p>
            <a:pPr algn="ctr"/>
            <a:endParaRPr lang="en-US" sz="3200" dirty="0">
              <a:solidFill>
                <a:srgbClr val="FF0000"/>
              </a:solidFill>
            </a:endParaRPr>
          </a:p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POOL   _ _ _ _ _   HAT</a:t>
            </a:r>
          </a:p>
          <a:p>
            <a:pPr algn="ctr"/>
            <a:endParaRPr lang="en-US" sz="3200" dirty="0">
              <a:solidFill>
                <a:srgbClr val="FF0000"/>
              </a:solidFill>
            </a:endParaRPr>
          </a:p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BOOK   _ _ _ _ _   UP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459146" y="602776"/>
            <a:ext cx="1103690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15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Berlin Sans FB" panose="020E0602020502020306" pitchFamily="34" charset="0"/>
              </a:rPr>
              <a:t>?</a:t>
            </a:r>
            <a:endParaRPr lang="en-US" sz="115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Berlin Sans FB" panose="020E0602020502020306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 rot="20575946">
            <a:off x="1673881" y="4393006"/>
            <a:ext cx="1103690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15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Berlin Sans FB" panose="020E0602020502020306" pitchFamily="34" charset="0"/>
              </a:rPr>
              <a:t>?</a:t>
            </a:r>
            <a:endParaRPr lang="en-US" sz="115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Berlin Sans FB" panose="020E0602020502020306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 rot="2329388">
            <a:off x="9397730" y="4485993"/>
            <a:ext cx="1103690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15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Berlin Sans FB" panose="020E0602020502020306" pitchFamily="34" charset="0"/>
              </a:rPr>
              <a:t>?</a:t>
            </a:r>
            <a:endParaRPr lang="en-US" sz="115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Berlin Sans FB" panose="020E0602020502020306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73084" y="1423491"/>
            <a:ext cx="1103690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15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Berlin Sans FB" panose="020E0602020502020306" pitchFamily="34" charset="0"/>
              </a:rPr>
              <a:t>?</a:t>
            </a:r>
            <a:endParaRPr lang="en-US" sz="115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42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4926" y="729929"/>
            <a:ext cx="10058400" cy="7410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Fill in the blanks so that both phrases make sense!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2091" y="2213113"/>
            <a:ext cx="804406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MOVIE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  _ _ _ _ _ _ _   PARK</a:t>
            </a:r>
          </a:p>
          <a:p>
            <a:pPr algn="ctr"/>
            <a:endParaRPr lang="en-US" sz="3200" dirty="0">
              <a:solidFill>
                <a:srgbClr val="FF0000"/>
              </a:solidFill>
            </a:endParaRPr>
          </a:p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AIR   _ _ _ _ _ _   HERO</a:t>
            </a:r>
          </a:p>
          <a:p>
            <a:pPr algn="ctr"/>
            <a:endParaRPr lang="en-US" sz="3200" dirty="0">
              <a:solidFill>
                <a:srgbClr val="FF0000"/>
              </a:solidFill>
            </a:endParaRPr>
          </a:p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ROCK   _ _ _ _   GAZING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 rot="802897">
            <a:off x="9480329" y="671015"/>
            <a:ext cx="1103690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15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Berlin Sans FB" panose="020E0602020502020306" pitchFamily="34" charset="0"/>
              </a:rPr>
              <a:t>?</a:t>
            </a:r>
            <a:endParaRPr lang="en-US" sz="115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Berlin Sans FB" panose="020E0602020502020306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 rot="20660228">
            <a:off x="1093069" y="4369558"/>
            <a:ext cx="1103690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15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Berlin Sans FB" panose="020E0602020502020306" pitchFamily="34" charset="0"/>
              </a:rPr>
              <a:t>?</a:t>
            </a:r>
            <a:endParaRPr lang="en-US" sz="115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23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4926" y="729929"/>
            <a:ext cx="10058400" cy="12313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Maori</a:t>
            </a:r>
            <a:r>
              <a:rPr lang="en-US" dirty="0" smtClean="0"/>
              <a:t> is a language spoken by the aboriginal (native) people of Australia. Some words in Maori, called</a:t>
            </a:r>
            <a:r>
              <a:rPr lang="en-US" dirty="0" smtClean="0">
                <a:solidFill>
                  <a:srgbClr val="FF0000"/>
                </a:solidFill>
              </a:rPr>
              <a:t> loanwords</a:t>
            </a:r>
            <a:r>
              <a:rPr lang="en-US" dirty="0" smtClean="0"/>
              <a:t>, are “borrowed” from English. </a:t>
            </a:r>
          </a:p>
          <a:p>
            <a:pPr marL="0" indent="0">
              <a:buNone/>
            </a:pPr>
            <a:r>
              <a:rPr lang="en-US" dirty="0" smtClean="0"/>
              <a:t>Can you match each loanword to its picture?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99321" y="2299252"/>
            <a:ext cx="1106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Corbel" panose="020B0503020204020204" pitchFamily="34" charset="0"/>
              </a:rPr>
              <a:t>t</a:t>
            </a:r>
            <a:r>
              <a:rPr lang="en-US" sz="2400" b="1" dirty="0" err="1" smtClean="0">
                <a:latin typeface="Corbel" panose="020B0503020204020204" pitchFamily="34" charset="0"/>
              </a:rPr>
              <a:t>uuru</a:t>
            </a:r>
            <a:endParaRPr lang="en-US" b="1" dirty="0" smtClean="0">
              <a:latin typeface="Corbel" panose="020B0503020204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29877" y="2332382"/>
            <a:ext cx="1106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Corbel" panose="020B0503020204020204" pitchFamily="34" charset="0"/>
              </a:rPr>
              <a:t>wuuru</a:t>
            </a:r>
            <a:endParaRPr lang="en-US" b="1" dirty="0" smtClean="0">
              <a:latin typeface="Corbel" panose="020B0503020204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60433" y="2299252"/>
            <a:ext cx="1033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Corbel" panose="020B0503020204020204" pitchFamily="34" charset="0"/>
              </a:rPr>
              <a:t>puutu</a:t>
            </a:r>
            <a:endParaRPr lang="en-US" b="1" dirty="0" smtClean="0">
              <a:latin typeface="Corbel" panose="020B05030202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018103" y="2299252"/>
            <a:ext cx="12788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Corbel" panose="020B0503020204020204" pitchFamily="34" charset="0"/>
              </a:rPr>
              <a:t>puunu</a:t>
            </a:r>
            <a:endParaRPr lang="en-US" b="1" dirty="0" smtClean="0">
              <a:latin typeface="Corbel" panose="020B0503020204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7663" y="4040775"/>
            <a:ext cx="1899209" cy="1748333"/>
          </a:xfrm>
          <a:prstGeom prst="rect">
            <a:avLst/>
          </a:prstGeom>
        </p:spPr>
      </p:pic>
      <p:sp>
        <p:nvSpPr>
          <p:cNvPr id="10" name="Right Arrow 9"/>
          <p:cNvSpPr/>
          <p:nvPr/>
        </p:nvSpPr>
        <p:spPr>
          <a:xfrm rot="2159890">
            <a:off x="5789496" y="3888374"/>
            <a:ext cx="642731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914" y="4175192"/>
            <a:ext cx="1833372" cy="161391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9363" y="4545496"/>
            <a:ext cx="1887586" cy="124361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203" b="33799"/>
          <a:stretch/>
        </p:blipFill>
        <p:spPr>
          <a:xfrm>
            <a:off x="9034617" y="4156339"/>
            <a:ext cx="1245807" cy="163276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835914" y="4040770"/>
            <a:ext cx="583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77031" y="4040772"/>
            <a:ext cx="583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522326" y="4040773"/>
            <a:ext cx="583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743069" y="4040771"/>
            <a:ext cx="583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69908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4926" y="729930"/>
            <a:ext cx="10058400" cy="45614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Here are some sentences in </a:t>
            </a:r>
            <a:r>
              <a:rPr lang="en-US" dirty="0" smtClean="0">
                <a:solidFill>
                  <a:srgbClr val="FF0000"/>
                </a:solidFill>
              </a:rPr>
              <a:t>Hindi</a:t>
            </a:r>
            <a:r>
              <a:rPr lang="en-US" dirty="0" smtClean="0"/>
              <a:t>, a language spoken in India.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84926" y="4672451"/>
            <a:ext cx="10058400" cy="4561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dirty="0" smtClean="0"/>
              <a:t>How would you say </a:t>
            </a:r>
            <a:r>
              <a:rPr lang="en-US" dirty="0" smtClean="0">
                <a:solidFill>
                  <a:srgbClr val="FF0000"/>
                </a:solidFill>
              </a:rPr>
              <a:t>“The shirt is white” </a:t>
            </a:r>
            <a:r>
              <a:rPr lang="en-US" dirty="0" smtClean="0"/>
              <a:t>in Hindi?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05339" y="1762539"/>
            <a:ext cx="804406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Jute </a:t>
            </a:r>
            <a:r>
              <a:rPr lang="en-US" sz="2400" dirty="0" err="1" smtClean="0">
                <a:solidFill>
                  <a:srgbClr val="FF0000"/>
                </a:solidFill>
              </a:rPr>
              <a:t>laal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hain</a:t>
            </a:r>
            <a:r>
              <a:rPr lang="en-US" sz="2400" dirty="0" smtClean="0">
                <a:solidFill>
                  <a:srgbClr val="FF0000"/>
                </a:solidFill>
              </a:rPr>
              <a:t>.			</a:t>
            </a:r>
            <a:r>
              <a:rPr lang="en-US" sz="2400" dirty="0" smtClean="0"/>
              <a:t>The shoes are red</a:t>
            </a: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Jute </a:t>
            </a:r>
            <a:r>
              <a:rPr lang="en-US" sz="2400" dirty="0" err="1" smtClean="0">
                <a:solidFill>
                  <a:srgbClr val="FF0000"/>
                </a:solidFill>
              </a:rPr>
              <a:t>safed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hain</a:t>
            </a:r>
            <a:r>
              <a:rPr lang="en-US" sz="2400" dirty="0" smtClean="0">
                <a:solidFill>
                  <a:srgbClr val="FF0000"/>
                </a:solidFill>
              </a:rPr>
              <a:t>.			</a:t>
            </a:r>
            <a:r>
              <a:rPr lang="en-US" sz="2400" dirty="0" smtClean="0"/>
              <a:t>The shoes are white.</a:t>
            </a: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err="1" smtClean="0">
                <a:solidFill>
                  <a:srgbClr val="FF0000"/>
                </a:solidFill>
              </a:rPr>
              <a:t>Kameez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laal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hai</a:t>
            </a:r>
            <a:r>
              <a:rPr lang="en-US" sz="2400" dirty="0" smtClean="0">
                <a:solidFill>
                  <a:srgbClr val="FF0000"/>
                </a:solidFill>
              </a:rPr>
              <a:t>.			</a:t>
            </a:r>
            <a:r>
              <a:rPr lang="en-US" sz="2400" dirty="0" smtClean="0"/>
              <a:t>The shirt is red.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79211">
            <a:off x="8576870" y="1241811"/>
            <a:ext cx="2808939" cy="248746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1270" y="3976842"/>
            <a:ext cx="1812925" cy="1651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167439" y="4585777"/>
            <a:ext cx="1762345" cy="165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24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smtClean="0"/>
              <a:t>are languages different </a:t>
            </a:r>
            <a:r>
              <a:rPr lang="en-US" dirty="0" smtClean="0"/>
              <a:t>from English?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Maori doesn’t have consonant clusters like “</a:t>
            </a:r>
            <a:r>
              <a:rPr lang="en-US" dirty="0" err="1" smtClean="0"/>
              <a:t>st</a:t>
            </a:r>
            <a:r>
              <a:rPr lang="en-US" dirty="0" smtClean="0"/>
              <a:t>” in “stool” or “</a:t>
            </a:r>
            <a:r>
              <a:rPr lang="en-US" dirty="0" err="1" smtClean="0"/>
              <a:t>cr</a:t>
            </a:r>
            <a:r>
              <a:rPr lang="en-US" dirty="0" smtClean="0"/>
              <a:t>” in “cream”. </a:t>
            </a:r>
          </a:p>
          <a:p>
            <a:r>
              <a:rPr lang="en-US" dirty="0" smtClean="0"/>
              <a:t>Maori consonants are p, t, k, h, m, n, r, ng, and wh.</a:t>
            </a:r>
          </a:p>
          <a:p>
            <a:pPr lvl="1"/>
            <a:r>
              <a:rPr lang="en-US" dirty="0" smtClean="0"/>
              <a:t>But there is “</a:t>
            </a:r>
            <a:r>
              <a:rPr lang="en-US" dirty="0" err="1" smtClean="0"/>
              <a:t>ch</a:t>
            </a:r>
            <a:r>
              <a:rPr lang="en-US" dirty="0" smtClean="0"/>
              <a:t>” on the next slide. </a:t>
            </a:r>
          </a:p>
          <a:p>
            <a:r>
              <a:rPr lang="en-US" dirty="0" smtClean="0"/>
              <a:t>Maori words can begin with “ng” as in “</a:t>
            </a:r>
            <a:r>
              <a:rPr lang="en-US" dirty="0" err="1" smtClean="0"/>
              <a:t>ngaa</a:t>
            </a:r>
            <a:r>
              <a:rPr lang="en-US" dirty="0" smtClean="0"/>
              <a:t>” which can mean “the (plural)” or “breath”.  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8602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4926" y="729929"/>
            <a:ext cx="10058400" cy="12313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Some words in </a:t>
            </a:r>
            <a:r>
              <a:rPr lang="en-US" dirty="0" smtClean="0">
                <a:solidFill>
                  <a:srgbClr val="FF0000"/>
                </a:solidFill>
              </a:rPr>
              <a:t>Japanese</a:t>
            </a:r>
            <a:r>
              <a:rPr lang="en-US" dirty="0" smtClean="0"/>
              <a:t>, called</a:t>
            </a:r>
            <a:r>
              <a:rPr lang="en-US" dirty="0" smtClean="0">
                <a:solidFill>
                  <a:srgbClr val="FF0000"/>
                </a:solidFill>
              </a:rPr>
              <a:t> loanwords</a:t>
            </a:r>
            <a:r>
              <a:rPr lang="en-US" dirty="0" smtClean="0"/>
              <a:t>, are “borrowed” from English. </a:t>
            </a:r>
          </a:p>
          <a:p>
            <a:pPr marL="0" indent="0">
              <a:buNone/>
            </a:pPr>
            <a:r>
              <a:rPr lang="en-US" dirty="0" smtClean="0"/>
              <a:t>Can you match each loanword to its picture?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99321" y="2299252"/>
            <a:ext cx="1298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Corbel" panose="020B0503020204020204" pitchFamily="34" charset="0"/>
              </a:rPr>
              <a:t>takushii</a:t>
            </a:r>
            <a:endParaRPr lang="en-US" b="1" dirty="0" smtClean="0">
              <a:latin typeface="Corbel" panose="020B0503020204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58979" y="2308548"/>
            <a:ext cx="180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Corbel" panose="020B0503020204020204" pitchFamily="34" charset="0"/>
              </a:rPr>
              <a:t>a</a:t>
            </a:r>
            <a:r>
              <a:rPr lang="en-US" sz="2400" b="1" dirty="0" err="1" smtClean="0">
                <a:latin typeface="Corbel" panose="020B0503020204020204" pitchFamily="34" charset="0"/>
              </a:rPr>
              <a:t>isu</a:t>
            </a:r>
            <a:r>
              <a:rPr lang="en-US" sz="2400" b="1" dirty="0" smtClean="0">
                <a:latin typeface="Corbel" panose="020B0503020204020204" pitchFamily="34" charset="0"/>
              </a:rPr>
              <a:t> </a:t>
            </a:r>
            <a:r>
              <a:rPr lang="en-US" sz="2400" b="1" dirty="0" err="1" smtClean="0">
                <a:latin typeface="Corbel" panose="020B0503020204020204" pitchFamily="34" charset="0"/>
              </a:rPr>
              <a:t>kuriimu</a:t>
            </a:r>
            <a:endParaRPr lang="en-US" b="1" dirty="0" smtClean="0">
              <a:latin typeface="Corbel" panose="020B0503020204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27913" y="2299252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Corbel" panose="020B0503020204020204" pitchFamily="34" charset="0"/>
              </a:rPr>
              <a:t>pengin</a:t>
            </a:r>
            <a:endParaRPr lang="en-US" b="1" dirty="0" smtClean="0">
              <a:latin typeface="Corbel" panose="020B05030202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25339" y="2299252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Corbel" panose="020B0503020204020204" pitchFamily="34" charset="0"/>
              </a:rPr>
              <a:t>chiizu</a:t>
            </a:r>
            <a:endParaRPr lang="en-US" b="1" dirty="0" smtClean="0">
              <a:latin typeface="Corbel" panose="020B0503020204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5914" y="4040770"/>
            <a:ext cx="583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48222" y="4039627"/>
            <a:ext cx="583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30761" y="4039626"/>
            <a:ext cx="583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743069" y="4040771"/>
            <a:ext cx="583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D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6165" y="3764459"/>
            <a:ext cx="1273521" cy="24353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7449" y="4388415"/>
            <a:ext cx="1358798" cy="181142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5456" y="4493571"/>
            <a:ext cx="1823314" cy="170627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24" y="4812152"/>
            <a:ext cx="1834316" cy="1387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85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4926" y="729929"/>
            <a:ext cx="10058400" cy="12313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Maori</a:t>
            </a:r>
            <a:r>
              <a:rPr lang="en-US" dirty="0" smtClean="0"/>
              <a:t> is a language spoken by the aboriginal (native) people of Australia. Some words in Maori, called</a:t>
            </a:r>
            <a:r>
              <a:rPr lang="en-US" dirty="0" smtClean="0">
                <a:solidFill>
                  <a:srgbClr val="FF0000"/>
                </a:solidFill>
              </a:rPr>
              <a:t> loanwords</a:t>
            </a:r>
            <a:r>
              <a:rPr lang="en-US" dirty="0" smtClean="0"/>
              <a:t>, are “borrowed” from English. </a:t>
            </a:r>
          </a:p>
          <a:p>
            <a:pPr marL="0" indent="0">
              <a:buNone/>
            </a:pPr>
            <a:r>
              <a:rPr lang="en-US" dirty="0" smtClean="0"/>
              <a:t>Can you match each loanword to its picture?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99321" y="2299252"/>
            <a:ext cx="1106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Corbel" panose="020B0503020204020204" pitchFamily="34" charset="0"/>
              </a:rPr>
              <a:t>haama</a:t>
            </a:r>
            <a:endParaRPr lang="en-US" b="1" dirty="0" smtClean="0">
              <a:latin typeface="Corbel" panose="020B0503020204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29877" y="2332382"/>
            <a:ext cx="1106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Corbel" panose="020B0503020204020204" pitchFamily="34" charset="0"/>
              </a:rPr>
              <a:t>haapa</a:t>
            </a:r>
            <a:endParaRPr lang="en-US" b="1" dirty="0" smtClean="0">
              <a:latin typeface="Corbel" panose="020B0503020204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60433" y="2299252"/>
            <a:ext cx="11330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Corbel" panose="020B0503020204020204" pitchFamily="34" charset="0"/>
              </a:rPr>
              <a:t>waana</a:t>
            </a:r>
            <a:endParaRPr lang="en-US" b="1" dirty="0" smtClean="0">
              <a:latin typeface="Corbel" panose="020B05030202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018103" y="2299252"/>
            <a:ext cx="12788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Corbel" panose="020B0503020204020204" pitchFamily="34" charset="0"/>
              </a:rPr>
              <a:t>maati</a:t>
            </a:r>
            <a:endParaRPr lang="en-US" b="1" dirty="0" smtClean="0">
              <a:latin typeface="Corbel" panose="020B0503020204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87705" y="4101547"/>
            <a:ext cx="583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20201" y="4050589"/>
            <a:ext cx="583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352697" y="4100403"/>
            <a:ext cx="583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125810" y="4052877"/>
            <a:ext cx="583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D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42" t="5795" r="36926" b="67411"/>
          <a:stretch/>
        </p:blipFill>
        <p:spPr>
          <a:xfrm>
            <a:off x="9917178" y="4101547"/>
            <a:ext cx="937214" cy="211372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6718" y="4446820"/>
            <a:ext cx="1609344" cy="176845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2680" y="4386699"/>
            <a:ext cx="1828571" cy="182857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78" y="4552122"/>
            <a:ext cx="2416915" cy="1663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34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4926" y="568575"/>
            <a:ext cx="10058400" cy="99651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Each of these newspaper headlines can have </a:t>
            </a:r>
            <a:r>
              <a:rPr lang="en-US" dirty="0" smtClean="0">
                <a:solidFill>
                  <a:srgbClr val="FF0000"/>
                </a:solidFill>
              </a:rPr>
              <a:t>two different meanings</a:t>
            </a:r>
            <a:r>
              <a:rPr lang="en-US" dirty="0" smtClean="0"/>
              <a:t>!</a:t>
            </a:r>
            <a:br>
              <a:rPr lang="en-US" dirty="0" smtClean="0"/>
            </a:br>
            <a:r>
              <a:rPr lang="en-US" dirty="0" smtClean="0"/>
              <a:t>Can you figure out what they are?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2091" y="2213113"/>
            <a:ext cx="804406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>
              <a:buAutoNum type="alphaUcPeriod"/>
            </a:pPr>
            <a:r>
              <a:rPr lang="en-US" sz="3200" dirty="0" smtClean="0">
                <a:solidFill>
                  <a:srgbClr val="FF0000"/>
                </a:solidFill>
              </a:rPr>
              <a:t>IRAQI HEAD SEEKS ARMS</a:t>
            </a:r>
          </a:p>
          <a:p>
            <a:pPr marL="514350" indent="-514350" algn="ctr">
              <a:buAutoNum type="alphaUcPeriod"/>
            </a:pPr>
            <a:endParaRPr lang="en-US" sz="3200" dirty="0" smtClean="0">
              <a:solidFill>
                <a:srgbClr val="FF0000"/>
              </a:solidFill>
            </a:endParaRPr>
          </a:p>
          <a:p>
            <a:pPr marL="514350" indent="-514350" algn="ctr">
              <a:buAutoNum type="alphaUcPeriod"/>
            </a:pPr>
            <a:r>
              <a:rPr lang="en-US" sz="3200" dirty="0" smtClean="0">
                <a:solidFill>
                  <a:srgbClr val="FF0000"/>
                </a:solidFill>
              </a:rPr>
              <a:t>STOLEN PAINTING FOUND BY TREE</a:t>
            </a:r>
          </a:p>
          <a:p>
            <a:pPr marL="514350" indent="-514350" algn="ctr">
              <a:buAutoNum type="alphaUcPeriod"/>
            </a:pPr>
            <a:endParaRPr lang="en-US" sz="3200" dirty="0" smtClean="0">
              <a:solidFill>
                <a:srgbClr val="FF0000"/>
              </a:solidFill>
            </a:endParaRPr>
          </a:p>
          <a:p>
            <a:pPr marL="514350" indent="-514350" algn="ctr">
              <a:buAutoNum type="alphaUcPeriod"/>
            </a:pPr>
            <a:r>
              <a:rPr lang="en-US" sz="3200" dirty="0" smtClean="0">
                <a:solidFill>
                  <a:srgbClr val="FF0000"/>
                </a:solidFill>
              </a:rPr>
              <a:t>KIDS MAKE HEALTHY SNACKS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 rot="802897">
            <a:off x="9480329" y="671015"/>
            <a:ext cx="1103690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15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Berlin Sans FB" panose="020E0602020502020306" pitchFamily="34" charset="0"/>
              </a:rPr>
              <a:t>?</a:t>
            </a:r>
            <a:endParaRPr lang="en-US" sz="115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Berlin Sans FB" panose="020E0602020502020306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 rot="20660228">
            <a:off x="1093069" y="4369558"/>
            <a:ext cx="1103690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15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Berlin Sans FB" panose="020E0602020502020306" pitchFamily="34" charset="0"/>
              </a:rPr>
              <a:t>?</a:t>
            </a:r>
            <a:endParaRPr lang="en-US" sz="115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27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201" y="946150"/>
            <a:ext cx="3082441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0" y="1065049"/>
            <a:ext cx="3153123" cy="235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1199" y="946150"/>
            <a:ext cx="2836439" cy="324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7653" y="3505200"/>
            <a:ext cx="3393948" cy="2933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671" y="3810000"/>
            <a:ext cx="3480904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0891" y="418011"/>
            <a:ext cx="5355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Ambiguity is </a:t>
            </a:r>
            <a:r>
              <a:rPr lang="en-US" dirty="0" err="1" smtClean="0"/>
              <a:t>combinatoric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003074" y="5917474"/>
            <a:ext cx="6035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saw a man in a park on a hill with a telescope?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2609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4622" y="580030"/>
            <a:ext cx="11204812" cy="10099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Professor Word </a:t>
            </a:r>
            <a:r>
              <a:rPr lang="en-US" dirty="0"/>
              <a:t>has invented a machine to </a:t>
            </a:r>
            <a:r>
              <a:rPr lang="en-US" dirty="0">
                <a:solidFill>
                  <a:srgbClr val="FF0000"/>
                </a:solidFill>
              </a:rPr>
              <a:t>read the newspaper aloud</a:t>
            </a:r>
            <a:r>
              <a:rPr lang="en-US" dirty="0"/>
              <a:t>, but it isn’t working right!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/>
              <a:t>ad it just read doesn’t make any </a:t>
            </a:r>
            <a:r>
              <a:rPr lang="en-US" dirty="0" smtClean="0"/>
              <a:t>sense…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84925" y="5088708"/>
            <a:ext cx="10058400" cy="4561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dirty="0" smtClean="0"/>
              <a:t>Can you figure out which </a:t>
            </a:r>
            <a:r>
              <a:rPr lang="en-US" dirty="0" smtClean="0">
                <a:solidFill>
                  <a:srgbClr val="FF0000"/>
                </a:solidFill>
              </a:rPr>
              <a:t>THREE MISTAKES </a:t>
            </a:r>
            <a:r>
              <a:rPr lang="en-US" dirty="0" smtClean="0"/>
              <a:t>the machine is making?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30277" y="1730964"/>
            <a:ext cx="97220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“Do you love docks? We11 tick-tock, time is running out </a:t>
            </a:r>
            <a:r>
              <a:rPr lang="en-US" sz="2400" dirty="0" err="1"/>
              <a:t>Sor</a:t>
            </a:r>
            <a:r>
              <a:rPr lang="en-US" sz="2400" dirty="0"/>
              <a:t> dock wor1d’s spring sale</a:t>
            </a:r>
            <a:r>
              <a:rPr lang="en-US" sz="2400" dirty="0" smtClean="0"/>
              <a:t>!</a:t>
            </a:r>
          </a:p>
          <a:p>
            <a:endParaRPr lang="en-US" sz="2400" dirty="0"/>
          </a:p>
          <a:p>
            <a:r>
              <a:rPr lang="en-US" sz="2400" dirty="0"/>
              <a:t>We have watches, </a:t>
            </a:r>
            <a:r>
              <a:rPr lang="en-US" sz="2400" dirty="0" err="1"/>
              <a:t>grandSather</a:t>
            </a:r>
            <a:r>
              <a:rPr lang="en-US" sz="2400" dirty="0"/>
              <a:t> docks, and so much more</a:t>
            </a:r>
            <a:r>
              <a:rPr lang="en-US" sz="2400" dirty="0" smtClean="0"/>
              <a:t>!</a:t>
            </a:r>
          </a:p>
          <a:p>
            <a:endParaRPr lang="en-US" sz="2400" dirty="0"/>
          </a:p>
          <a:p>
            <a:r>
              <a:rPr lang="en-US" sz="2400" dirty="0"/>
              <a:t>Whether you are a dock co11ector or just buying one </a:t>
            </a:r>
            <a:r>
              <a:rPr lang="en-US" sz="2400" dirty="0" err="1"/>
              <a:t>Sor</a:t>
            </a:r>
            <a:r>
              <a:rPr lang="en-US" sz="2400" dirty="0"/>
              <a:t> Sun, stop by dock wor1d today!”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758" y="4414490"/>
            <a:ext cx="1828571" cy="18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88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Optical Character recognition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Converts pictures of old books into searchable text.   But it makes some mistakes.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7646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4926" y="729929"/>
            <a:ext cx="10058400" cy="1535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You are in </a:t>
            </a:r>
            <a:r>
              <a:rPr lang="en-US" dirty="0" smtClean="0">
                <a:solidFill>
                  <a:srgbClr val="FF0000"/>
                </a:solidFill>
              </a:rPr>
              <a:t>ANNINO</a:t>
            </a:r>
            <a:r>
              <a:rPr lang="en-US" dirty="0" smtClean="0"/>
              <a:t> Station in Moscow, Russia.  You need to get off at the “</a:t>
            </a:r>
            <a:r>
              <a:rPr lang="en-US" dirty="0" smtClean="0">
                <a:solidFill>
                  <a:srgbClr val="FF0000"/>
                </a:solidFill>
              </a:rPr>
              <a:t>MITINO</a:t>
            </a:r>
            <a:r>
              <a:rPr lang="en-US" dirty="0" smtClean="0"/>
              <a:t>” stop.  Can you figure out which train to board just by looking at these </a:t>
            </a:r>
            <a:r>
              <a:rPr lang="en-US" dirty="0" smtClean="0">
                <a:solidFill>
                  <a:srgbClr val="FF0000"/>
                </a:solidFill>
              </a:rPr>
              <a:t>Russian</a:t>
            </a:r>
            <a:r>
              <a:rPr lang="en-US" dirty="0" smtClean="0"/>
              <a:t> signs?</a:t>
            </a:r>
          </a:p>
          <a:p>
            <a:pPr marL="0" indent="0">
              <a:buNone/>
            </a:pPr>
            <a:r>
              <a:rPr lang="en-US" dirty="0" smtClean="0"/>
              <a:t>Hint:  The sign for ANNINO is </a:t>
            </a:r>
            <a:r>
              <a:rPr lang="az-Cyrl-AZ" sz="2400" b="1" dirty="0">
                <a:solidFill>
                  <a:srgbClr val="FF0000"/>
                </a:solidFill>
              </a:rPr>
              <a:t>АННИНО</a:t>
            </a:r>
            <a:r>
              <a:rPr lang="en-US" dirty="0" smtClean="0"/>
              <a:t> in the Russian alphabet!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1825694" y="2681617"/>
            <a:ext cx="583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380126" y="2681616"/>
            <a:ext cx="583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34558" y="2705361"/>
            <a:ext cx="583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488990" y="2695095"/>
            <a:ext cx="583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4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3608526" y="3416140"/>
            <a:ext cx="2126476" cy="2130594"/>
            <a:chOff x="4182757" y="3990306"/>
            <a:chExt cx="2126476" cy="2130594"/>
          </a:xfrm>
        </p:grpSpPr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82757" y="3990306"/>
              <a:ext cx="2126296" cy="2130594"/>
            </a:xfrm>
            <a:prstGeom prst="rect">
              <a:avLst/>
            </a:prstGeom>
          </p:spPr>
        </p:pic>
        <p:sp>
          <p:nvSpPr>
            <p:cNvPr id="24" name="Rounded Rectangle 23"/>
            <p:cNvSpPr/>
            <p:nvPr/>
          </p:nvSpPr>
          <p:spPr>
            <a:xfrm>
              <a:off x="4182937" y="3990306"/>
              <a:ext cx="2126296" cy="889351"/>
            </a:xfrm>
            <a:prstGeom prst="roundRect">
              <a:avLst>
                <a:gd name="adj" fmla="val 28176"/>
              </a:avLst>
            </a:prstGeom>
            <a:solidFill>
              <a:srgbClr val="3E72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162778" y="3426418"/>
            <a:ext cx="2126476" cy="2130594"/>
            <a:chOff x="4182757" y="3990306"/>
            <a:chExt cx="2126476" cy="2130594"/>
          </a:xfrm>
        </p:grpSpPr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82757" y="3990306"/>
              <a:ext cx="2126296" cy="2130594"/>
            </a:xfrm>
            <a:prstGeom prst="rect">
              <a:avLst/>
            </a:prstGeom>
          </p:spPr>
        </p:pic>
        <p:sp>
          <p:nvSpPr>
            <p:cNvPr id="27" name="Rounded Rectangle 26"/>
            <p:cNvSpPr/>
            <p:nvPr/>
          </p:nvSpPr>
          <p:spPr>
            <a:xfrm>
              <a:off x="4182937" y="3990306"/>
              <a:ext cx="2126296" cy="889351"/>
            </a:xfrm>
            <a:prstGeom prst="roundRect">
              <a:avLst>
                <a:gd name="adj" fmla="val 28176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054094" y="3426418"/>
            <a:ext cx="2126476" cy="2130594"/>
            <a:chOff x="4182757" y="3990306"/>
            <a:chExt cx="2126476" cy="2130594"/>
          </a:xfrm>
        </p:grpSpPr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82757" y="3990306"/>
              <a:ext cx="2126296" cy="2130594"/>
            </a:xfrm>
            <a:prstGeom prst="rect">
              <a:avLst/>
            </a:prstGeom>
          </p:spPr>
        </p:pic>
        <p:sp>
          <p:nvSpPr>
            <p:cNvPr id="30" name="Rounded Rectangle 29"/>
            <p:cNvSpPr/>
            <p:nvPr/>
          </p:nvSpPr>
          <p:spPr>
            <a:xfrm>
              <a:off x="4182937" y="3990306"/>
              <a:ext cx="2126296" cy="889351"/>
            </a:xfrm>
            <a:prstGeom prst="roundRect">
              <a:avLst>
                <a:gd name="adj" fmla="val 28176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8716850" y="3416140"/>
            <a:ext cx="2126476" cy="2130594"/>
            <a:chOff x="4182757" y="3990306"/>
            <a:chExt cx="2126476" cy="2130594"/>
          </a:xfrm>
        </p:grpSpPr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82757" y="3990306"/>
              <a:ext cx="2126296" cy="2130594"/>
            </a:xfrm>
            <a:prstGeom prst="rect">
              <a:avLst/>
            </a:prstGeom>
          </p:spPr>
        </p:pic>
        <p:sp>
          <p:nvSpPr>
            <p:cNvPr id="33" name="Rounded Rectangle 32"/>
            <p:cNvSpPr/>
            <p:nvPr/>
          </p:nvSpPr>
          <p:spPr>
            <a:xfrm>
              <a:off x="4182937" y="3990306"/>
              <a:ext cx="2126296" cy="889351"/>
            </a:xfrm>
            <a:prstGeom prst="roundRect">
              <a:avLst>
                <a:gd name="adj" fmla="val 28176"/>
              </a:avLst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073188" y="3595401"/>
            <a:ext cx="20881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z-Cyrl-AZ" sz="2800" b="1" dirty="0"/>
              <a:t>ПЕРОВО</a:t>
            </a:r>
            <a:endParaRPr lang="en-US" sz="28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3627620" y="3609483"/>
            <a:ext cx="20881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z-Cyrl-AZ" sz="2800" b="1" dirty="0" smtClean="0"/>
              <a:t>МИТИНО</a:t>
            </a:r>
            <a:endParaRPr lang="en-US" sz="28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6181872" y="3599205"/>
            <a:ext cx="20881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z-Cyrl-AZ" sz="2800" b="1" dirty="0"/>
              <a:t>ОРЕХОВО</a:t>
            </a:r>
            <a:endParaRPr lang="en-US" sz="28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8735944" y="3609483"/>
            <a:ext cx="20881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z-Cyrl-AZ" sz="2800" b="1" dirty="0"/>
              <a:t>МАРЬИНО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84167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4925" y="2873537"/>
            <a:ext cx="10058400" cy="6172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smtClean="0"/>
              <a:t>to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2091" y="2166731"/>
            <a:ext cx="80440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BOB’S RAFTS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459146" y="602776"/>
            <a:ext cx="1103690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15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Berlin Sans FB" panose="020E0602020502020306" pitchFamily="34" charset="0"/>
              </a:rPr>
              <a:t>?</a:t>
            </a:r>
            <a:endParaRPr lang="en-US" sz="115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Berlin Sans FB" panose="020E0602020502020306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 rot="20575946">
            <a:off x="1673881" y="4393006"/>
            <a:ext cx="1103690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15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Berlin Sans FB" panose="020E0602020502020306" pitchFamily="34" charset="0"/>
              </a:rPr>
              <a:t>?</a:t>
            </a:r>
            <a:endParaRPr lang="en-US" sz="115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Berlin Sans FB" panose="020E0602020502020306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 rot="2329388">
            <a:off x="9397730" y="4485993"/>
            <a:ext cx="1103690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15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Berlin Sans FB" panose="020E0602020502020306" pitchFamily="34" charset="0"/>
              </a:rPr>
              <a:t>?</a:t>
            </a:r>
            <a:endParaRPr lang="en-US" sz="115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Berlin Sans FB" panose="020E0602020502020306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73084" y="1423491"/>
            <a:ext cx="1103690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15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Berlin Sans FB" panose="020E0602020502020306" pitchFamily="34" charset="0"/>
              </a:rPr>
              <a:t>?</a:t>
            </a:r>
            <a:endParaRPr lang="en-US" sz="115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Berlin Sans FB" panose="020E0602020502020306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2091" y="3561077"/>
            <a:ext cx="80440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BARB’S CRAFTS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784925" y="1423491"/>
            <a:ext cx="10058400" cy="7410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sz="2800" dirty="0" smtClean="0"/>
              <a:t>Can you change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784925" y="4496632"/>
            <a:ext cx="10058400" cy="1830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sz="2800" dirty="0" smtClean="0"/>
              <a:t>in just FOUR moves?!</a:t>
            </a:r>
          </a:p>
          <a:p>
            <a:pPr marL="0" indent="0" algn="ctr">
              <a:buFont typeface="Wingdings" pitchFamily="2" charset="2"/>
              <a:buNone/>
            </a:pPr>
            <a:endParaRPr lang="en-US" sz="2800" dirty="0"/>
          </a:p>
          <a:p>
            <a:pPr marL="0" indent="0" algn="ctr">
              <a:buFont typeface="Wingdings" pitchFamily="2" charset="2"/>
              <a:buNone/>
            </a:pPr>
            <a:r>
              <a:rPr lang="en-US" dirty="0" smtClean="0">
                <a:solidFill>
                  <a:srgbClr val="FF0000"/>
                </a:solidFill>
              </a:rPr>
              <a:t>Hint</a:t>
            </a:r>
            <a:r>
              <a:rPr lang="en-US" dirty="0" smtClean="0"/>
              <a:t>: one move = remove, add, or move a letter</a:t>
            </a:r>
          </a:p>
        </p:txBody>
      </p:sp>
    </p:spTree>
    <p:extLst>
      <p:ext uri="{BB962C8B-B14F-4D97-AF65-F5344CB8AC3E}">
        <p14:creationId xmlns:p14="http://schemas.microsoft.com/office/powerpoint/2010/main" val="227021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This is how your spell checker works!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Thes</a:t>
            </a:r>
            <a:r>
              <a:rPr lang="en-US" dirty="0" smtClean="0"/>
              <a:t> is </a:t>
            </a:r>
            <a:r>
              <a:rPr lang="en-US" dirty="0" err="1" smtClean="0"/>
              <a:t>hou</a:t>
            </a:r>
            <a:r>
              <a:rPr lang="en-US" dirty="0" smtClean="0"/>
              <a:t> </a:t>
            </a:r>
            <a:r>
              <a:rPr lang="en-US" dirty="0" err="1" smtClean="0"/>
              <a:t>yur</a:t>
            </a:r>
            <a:r>
              <a:rPr lang="en-US" dirty="0" smtClean="0"/>
              <a:t> </a:t>
            </a:r>
            <a:r>
              <a:rPr lang="en-US" dirty="0" err="1" smtClean="0"/>
              <a:t>spel</a:t>
            </a:r>
            <a:r>
              <a:rPr lang="en-US" dirty="0" smtClean="0"/>
              <a:t> </a:t>
            </a:r>
            <a:r>
              <a:rPr lang="en-US" dirty="0" err="1" smtClean="0"/>
              <a:t>cheaker</a:t>
            </a:r>
            <a:r>
              <a:rPr lang="en-US" dirty="0" smtClean="0"/>
              <a:t> </a:t>
            </a:r>
            <a:r>
              <a:rPr lang="en-US" dirty="0" err="1" smtClean="0"/>
              <a:t>wurks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985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3670" y="865720"/>
            <a:ext cx="67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Jute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60938" y="958000"/>
            <a:ext cx="705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laal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032983" y="961571"/>
            <a:ext cx="783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hain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12636" y="1740931"/>
            <a:ext cx="900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shoes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974778" y="1924355"/>
            <a:ext cx="900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red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563545" y="1879430"/>
            <a:ext cx="900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are</a:t>
            </a:r>
            <a:endParaRPr lang="en-US" dirty="0"/>
          </a:p>
        </p:txBody>
      </p:sp>
      <p:cxnSp>
        <p:nvCxnSpPr>
          <p:cNvPr id="24" name="Straight Connector 23"/>
          <p:cNvCxnSpPr>
            <a:stCxn id="14" idx="0"/>
            <a:endCxn id="6" idx="2"/>
          </p:cNvCxnSpPr>
          <p:nvPr/>
        </p:nvCxnSpPr>
        <p:spPr>
          <a:xfrm flipH="1" flipV="1">
            <a:off x="2013636" y="1327332"/>
            <a:ext cx="1411233" cy="597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1" idx="0"/>
            <a:endCxn id="2" idx="2"/>
          </p:cNvCxnSpPr>
          <p:nvPr/>
        </p:nvCxnSpPr>
        <p:spPr>
          <a:xfrm flipV="1">
            <a:off x="862727" y="1235052"/>
            <a:ext cx="0" cy="505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6" idx="0"/>
            <a:endCxn id="10" idx="2"/>
          </p:cNvCxnSpPr>
          <p:nvPr/>
        </p:nvCxnSpPr>
        <p:spPr>
          <a:xfrm flipV="1">
            <a:off x="2013636" y="1330903"/>
            <a:ext cx="1411233" cy="548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9487" y="361884"/>
            <a:ext cx="3997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Phrase  Alignment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68443" y="2915179"/>
            <a:ext cx="67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Jute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032983" y="2915179"/>
            <a:ext cx="783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hain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1660938" y="2915179"/>
            <a:ext cx="905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safed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357409" y="3558677"/>
            <a:ext cx="900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shoes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1563545" y="3750478"/>
            <a:ext cx="900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are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3032983" y="3792176"/>
            <a:ext cx="900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white</a:t>
            </a:r>
            <a:endParaRPr lang="en-US" dirty="0"/>
          </a:p>
        </p:txBody>
      </p:sp>
      <p:cxnSp>
        <p:nvCxnSpPr>
          <p:cNvPr id="43" name="Straight Connector 42"/>
          <p:cNvCxnSpPr>
            <a:stCxn id="36" idx="2"/>
            <a:endCxn id="39" idx="0"/>
          </p:cNvCxnSpPr>
          <p:nvPr/>
        </p:nvCxnSpPr>
        <p:spPr>
          <a:xfrm>
            <a:off x="807500" y="3284511"/>
            <a:ext cx="0" cy="2741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38" idx="2"/>
            <a:endCxn id="41" idx="0"/>
          </p:cNvCxnSpPr>
          <p:nvPr/>
        </p:nvCxnSpPr>
        <p:spPr>
          <a:xfrm>
            <a:off x="2113785" y="3284511"/>
            <a:ext cx="1369289" cy="5076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37" idx="2"/>
            <a:endCxn id="40" idx="0"/>
          </p:cNvCxnSpPr>
          <p:nvPr/>
        </p:nvCxnSpPr>
        <p:spPr>
          <a:xfrm flipH="1">
            <a:off x="2013636" y="3284511"/>
            <a:ext cx="1411233" cy="4659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1563545" y="4794637"/>
            <a:ext cx="705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laal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3149393" y="4813212"/>
            <a:ext cx="783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hai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389487" y="4794637"/>
            <a:ext cx="1022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Kameez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430505" y="5514942"/>
            <a:ext cx="1001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shirt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1563545" y="5514942"/>
            <a:ext cx="67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is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2974778" y="5535085"/>
            <a:ext cx="900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red</a:t>
            </a:r>
            <a:endParaRPr lang="en-US" dirty="0"/>
          </a:p>
        </p:txBody>
      </p:sp>
      <p:cxnSp>
        <p:nvCxnSpPr>
          <p:cNvPr id="71" name="Straight Connector 70"/>
          <p:cNvCxnSpPr>
            <a:stCxn id="66" idx="2"/>
            <a:endCxn id="67" idx="0"/>
          </p:cNvCxnSpPr>
          <p:nvPr/>
        </p:nvCxnSpPr>
        <p:spPr>
          <a:xfrm>
            <a:off x="900714" y="5163969"/>
            <a:ext cx="30735" cy="350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64" idx="2"/>
            <a:endCxn id="69" idx="0"/>
          </p:cNvCxnSpPr>
          <p:nvPr/>
        </p:nvCxnSpPr>
        <p:spPr>
          <a:xfrm>
            <a:off x="1916243" y="5163969"/>
            <a:ext cx="1508626" cy="3711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65" idx="2"/>
            <a:endCxn id="68" idx="0"/>
          </p:cNvCxnSpPr>
          <p:nvPr/>
        </p:nvCxnSpPr>
        <p:spPr>
          <a:xfrm flipH="1">
            <a:off x="1902602" y="5182544"/>
            <a:ext cx="1638677" cy="3323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5107576" y="546551"/>
            <a:ext cx="2327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Phrase Translation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5107577" y="1256676"/>
            <a:ext cx="900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shirt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5141613" y="2133209"/>
            <a:ext cx="67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is</a:t>
            </a:r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5107577" y="2733737"/>
            <a:ext cx="900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white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6198104" y="1303325"/>
            <a:ext cx="1022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Kameez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6198104" y="2017930"/>
            <a:ext cx="783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hai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6256484" y="2698247"/>
            <a:ext cx="905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safed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5169160" y="3725475"/>
            <a:ext cx="1677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Ordering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5217765" y="4425305"/>
            <a:ext cx="1022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Kameez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7617601" y="4414138"/>
            <a:ext cx="783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hai</a:t>
            </a:r>
            <a:endParaRPr lang="en-US" dirty="0"/>
          </a:p>
        </p:txBody>
      </p:sp>
      <p:sp>
        <p:nvSpPr>
          <p:cNvPr id="87" name="TextBox 86"/>
          <p:cNvSpPr txBox="1"/>
          <p:nvPr/>
        </p:nvSpPr>
        <p:spPr>
          <a:xfrm>
            <a:off x="6529029" y="4433761"/>
            <a:ext cx="905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safed</a:t>
            </a:r>
            <a:endParaRPr lang="en-US" dirty="0"/>
          </a:p>
        </p:txBody>
      </p:sp>
      <p:sp>
        <p:nvSpPr>
          <p:cNvPr id="88" name="TextBox 87"/>
          <p:cNvSpPr txBox="1"/>
          <p:nvPr/>
        </p:nvSpPr>
        <p:spPr>
          <a:xfrm>
            <a:off x="8164286" y="731216"/>
            <a:ext cx="3892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How does Google Translate work?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18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Theyouthevent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 ways can you break this into words?</a:t>
            </a:r>
          </a:p>
          <a:p>
            <a:endParaRPr lang="en-US" dirty="0"/>
          </a:p>
          <a:p>
            <a:r>
              <a:rPr lang="en-US" dirty="0" smtClean="0"/>
              <a:t>Some languages like Chinese and Japanese are written without spaces.    </a:t>
            </a:r>
          </a:p>
          <a:p>
            <a:r>
              <a:rPr lang="en-US" dirty="0" smtClean="0"/>
              <a:t>I’m waiting for a Chinese example from </a:t>
            </a:r>
            <a:r>
              <a:rPr lang="en-US" smtClean="0"/>
              <a:t>a student.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069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4926" y="729930"/>
            <a:ext cx="10058400" cy="45614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Here are some sentences in </a:t>
            </a:r>
            <a:r>
              <a:rPr lang="en-US" dirty="0" smtClean="0">
                <a:solidFill>
                  <a:srgbClr val="FF0000"/>
                </a:solidFill>
              </a:rPr>
              <a:t>Hindi</a:t>
            </a:r>
            <a:r>
              <a:rPr lang="en-US" dirty="0" smtClean="0"/>
              <a:t>, a language spoken in India.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84926" y="4672451"/>
            <a:ext cx="10058400" cy="13970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dirty="0"/>
              <a:t>H</a:t>
            </a:r>
            <a:r>
              <a:rPr lang="en-US" dirty="0" smtClean="0"/>
              <a:t>ow would you say </a:t>
            </a:r>
            <a:r>
              <a:rPr lang="en-US" dirty="0" smtClean="0">
                <a:solidFill>
                  <a:srgbClr val="FF0000"/>
                </a:solidFill>
              </a:rPr>
              <a:t>“Water, please” </a:t>
            </a:r>
            <a:r>
              <a:rPr lang="en-US" dirty="0" smtClean="0"/>
              <a:t>in Hindi?</a:t>
            </a:r>
            <a:endParaRPr lang="en-US" dirty="0"/>
          </a:p>
          <a:p>
            <a:pPr marL="0" indent="0">
              <a:buFont typeface="Wingdings" pitchFamily="2" charset="2"/>
              <a:buNone/>
            </a:pPr>
            <a:r>
              <a:rPr lang="en-US" dirty="0" smtClean="0"/>
              <a:t>Hint: ‘water’ = </a:t>
            </a:r>
            <a:r>
              <a:rPr lang="en-US" dirty="0" err="1" smtClean="0">
                <a:solidFill>
                  <a:srgbClr val="FF0000"/>
                </a:solidFill>
              </a:rPr>
              <a:t>pani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305339" y="1762539"/>
            <a:ext cx="804406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Chai </a:t>
            </a:r>
            <a:r>
              <a:rPr lang="en-US" sz="2400" dirty="0" err="1" smtClean="0">
                <a:solidFill>
                  <a:srgbClr val="FF0000"/>
                </a:solidFill>
              </a:rPr>
              <a:t>dijie</a:t>
            </a:r>
            <a:r>
              <a:rPr lang="en-US" sz="2400" dirty="0" smtClean="0">
                <a:solidFill>
                  <a:srgbClr val="FF0000"/>
                </a:solidFill>
              </a:rPr>
              <a:t>.			</a:t>
            </a:r>
            <a:r>
              <a:rPr lang="en-US" sz="2400" dirty="0" smtClean="0"/>
              <a:t>Tea, please.</a:t>
            </a: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Roti </a:t>
            </a:r>
            <a:r>
              <a:rPr lang="en-US" sz="2400" dirty="0" err="1" smtClean="0">
                <a:solidFill>
                  <a:srgbClr val="FF0000"/>
                </a:solidFill>
              </a:rPr>
              <a:t>dijie</a:t>
            </a:r>
            <a:r>
              <a:rPr lang="en-US" sz="2400" dirty="0" smtClean="0">
                <a:solidFill>
                  <a:srgbClr val="FF0000"/>
                </a:solidFill>
              </a:rPr>
              <a:t>.				</a:t>
            </a:r>
            <a:r>
              <a:rPr lang="en-US" sz="2400" dirty="0" smtClean="0"/>
              <a:t>Bread, please.</a:t>
            </a: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err="1" smtClean="0">
                <a:solidFill>
                  <a:srgbClr val="FF0000"/>
                </a:solidFill>
              </a:rPr>
              <a:t>Chawal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dijie</a:t>
            </a:r>
            <a:r>
              <a:rPr lang="en-US" sz="2400" dirty="0" smtClean="0">
                <a:solidFill>
                  <a:srgbClr val="FF0000"/>
                </a:solidFill>
              </a:rPr>
              <a:t>.		</a:t>
            </a:r>
            <a:r>
              <a:rPr lang="en-US" sz="2400" dirty="0" smtClean="0"/>
              <a:t>Rice, please.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34124">
            <a:off x="8262109" y="771706"/>
            <a:ext cx="3010277" cy="344484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54751">
            <a:off x="6963493" y="4238029"/>
            <a:ext cx="1857738" cy="1857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56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4926" y="729930"/>
            <a:ext cx="10058400" cy="45614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Here are some sentences in </a:t>
            </a:r>
            <a:r>
              <a:rPr lang="en-US" dirty="0" smtClean="0">
                <a:solidFill>
                  <a:srgbClr val="FF0000"/>
                </a:solidFill>
              </a:rPr>
              <a:t>Hindi</a:t>
            </a:r>
            <a:r>
              <a:rPr lang="en-US" dirty="0" smtClean="0"/>
              <a:t>, a language spoken in India.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84926" y="4672451"/>
            <a:ext cx="10058400" cy="13970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dirty="0"/>
              <a:t>H</a:t>
            </a:r>
            <a:r>
              <a:rPr lang="en-US" dirty="0" smtClean="0"/>
              <a:t>ow would you say </a:t>
            </a:r>
            <a:r>
              <a:rPr lang="en-US" dirty="0" smtClean="0">
                <a:solidFill>
                  <a:srgbClr val="FF0000"/>
                </a:solidFill>
              </a:rPr>
              <a:t>“There are six girls” </a:t>
            </a:r>
            <a:r>
              <a:rPr lang="en-US" dirty="0" smtClean="0"/>
              <a:t>in Hindi?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05339" y="1762539"/>
            <a:ext cx="804406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Char </a:t>
            </a:r>
            <a:r>
              <a:rPr lang="en-US" sz="2400" dirty="0" err="1" smtClean="0">
                <a:solidFill>
                  <a:srgbClr val="FF0000"/>
                </a:solidFill>
              </a:rPr>
              <a:t>matchliyan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hain</a:t>
            </a:r>
            <a:r>
              <a:rPr lang="en-US" sz="2400" dirty="0" smtClean="0">
                <a:solidFill>
                  <a:srgbClr val="FF0000"/>
                </a:solidFill>
              </a:rPr>
              <a:t>.			</a:t>
            </a:r>
            <a:r>
              <a:rPr lang="en-US" sz="2400" dirty="0" smtClean="0"/>
              <a:t>There are four fish.</a:t>
            </a: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Char </a:t>
            </a:r>
            <a:r>
              <a:rPr lang="en-US" sz="2400" dirty="0" err="1" smtClean="0">
                <a:solidFill>
                  <a:srgbClr val="FF0000"/>
                </a:solidFill>
              </a:rPr>
              <a:t>ladkiyan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hain</a:t>
            </a:r>
            <a:r>
              <a:rPr lang="en-US" sz="2400" dirty="0" smtClean="0">
                <a:solidFill>
                  <a:srgbClr val="FF0000"/>
                </a:solidFill>
              </a:rPr>
              <a:t>.			</a:t>
            </a:r>
            <a:r>
              <a:rPr lang="en-US" sz="2400" dirty="0" smtClean="0"/>
              <a:t>There are four girls.</a:t>
            </a: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err="1" smtClean="0">
                <a:solidFill>
                  <a:srgbClr val="FF0000"/>
                </a:solidFill>
              </a:rPr>
              <a:t>Che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matchliyan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hain</a:t>
            </a:r>
            <a:r>
              <a:rPr lang="en-US" sz="2400" dirty="0" smtClean="0">
                <a:solidFill>
                  <a:srgbClr val="FF0000"/>
                </a:solidFill>
              </a:rPr>
              <a:t>.			</a:t>
            </a:r>
            <a:r>
              <a:rPr lang="en-US" sz="2400" dirty="0" smtClean="0"/>
              <a:t>There are six fish.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136" y="3965259"/>
            <a:ext cx="2744760" cy="1874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00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4926" y="729929"/>
            <a:ext cx="10058400" cy="7410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Here are some sentences in </a:t>
            </a:r>
            <a:r>
              <a:rPr lang="en-US" dirty="0" smtClean="0">
                <a:solidFill>
                  <a:srgbClr val="FF0000"/>
                </a:solidFill>
              </a:rPr>
              <a:t>Japanese</a:t>
            </a:r>
            <a:r>
              <a:rPr lang="en-US" dirty="0" smtClean="0"/>
              <a:t>. Just like in America, Japanese schools have many different levels.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84926" y="4672451"/>
            <a:ext cx="10058400" cy="13970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dirty="0" smtClean="0"/>
              <a:t>If the Japanese word for “I” is </a:t>
            </a:r>
            <a:r>
              <a:rPr lang="en-US" dirty="0" err="1" smtClean="0">
                <a:solidFill>
                  <a:srgbClr val="FF0000"/>
                </a:solidFill>
              </a:rPr>
              <a:t>watashi</a:t>
            </a:r>
            <a:r>
              <a:rPr lang="en-US" dirty="0" smtClean="0"/>
              <a:t>, can you say what kind of student you are?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03541" y="1864898"/>
            <a:ext cx="1047267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Emi </a:t>
            </a:r>
            <a:r>
              <a:rPr lang="en-US" sz="2400" dirty="0" err="1" smtClean="0">
                <a:solidFill>
                  <a:srgbClr val="FF0000"/>
                </a:solidFill>
              </a:rPr>
              <a:t>wa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chuugakusei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desu</a:t>
            </a:r>
            <a:r>
              <a:rPr lang="en-US" sz="2400" dirty="0" smtClean="0">
                <a:solidFill>
                  <a:srgbClr val="FF0000"/>
                </a:solidFill>
              </a:rPr>
              <a:t>.		</a:t>
            </a:r>
            <a:r>
              <a:rPr lang="en-US" sz="2400" dirty="0" smtClean="0"/>
              <a:t>Emi is a middle school student.</a:t>
            </a: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Ken </a:t>
            </a:r>
            <a:r>
              <a:rPr lang="en-US" sz="2400" dirty="0" err="1" smtClean="0">
                <a:solidFill>
                  <a:srgbClr val="FF0000"/>
                </a:solidFill>
              </a:rPr>
              <a:t>wa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daigakusei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desu</a:t>
            </a:r>
            <a:r>
              <a:rPr lang="en-US" sz="2400" dirty="0" smtClean="0">
                <a:solidFill>
                  <a:srgbClr val="FF0000"/>
                </a:solidFill>
              </a:rPr>
              <a:t>.			</a:t>
            </a:r>
            <a:r>
              <a:rPr lang="en-US" sz="2400" dirty="0" smtClean="0"/>
              <a:t>Ken is a high school student.</a:t>
            </a: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err="1" smtClean="0">
                <a:solidFill>
                  <a:srgbClr val="FF0000"/>
                </a:solidFill>
              </a:rPr>
              <a:t>Sayuri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wa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shougakusei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desu</a:t>
            </a:r>
            <a:r>
              <a:rPr lang="en-US" sz="2400" dirty="0" smtClean="0">
                <a:solidFill>
                  <a:srgbClr val="FF0000"/>
                </a:solidFill>
              </a:rPr>
              <a:t>.		</a:t>
            </a:r>
            <a:r>
              <a:rPr lang="en-US" sz="2400" dirty="0" err="1" smtClean="0"/>
              <a:t>Sayuri</a:t>
            </a:r>
            <a:r>
              <a:rPr lang="en-US" sz="2400" dirty="0" smtClean="0"/>
              <a:t> is an elementary school student.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34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4926" y="729929"/>
            <a:ext cx="10058400" cy="7410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Here are some sentences in </a:t>
            </a:r>
            <a:r>
              <a:rPr lang="en-US" dirty="0" smtClean="0">
                <a:solidFill>
                  <a:srgbClr val="FF0000"/>
                </a:solidFill>
              </a:rPr>
              <a:t>Japanese</a:t>
            </a:r>
            <a:r>
              <a:rPr lang="en-US" dirty="0" smtClean="0"/>
              <a:t>.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84926" y="4672451"/>
            <a:ext cx="10058400" cy="13970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dirty="0" smtClean="0"/>
              <a:t>Can you figure out what this Japanese sentence means?</a:t>
            </a:r>
          </a:p>
          <a:p>
            <a:pPr marL="0" indent="0">
              <a:buFont typeface="Wingdings" pitchFamily="2" charset="2"/>
              <a:buNone/>
            </a:pPr>
            <a:r>
              <a:rPr lang="en-US" dirty="0" smtClean="0">
                <a:solidFill>
                  <a:srgbClr val="FF0000"/>
                </a:solidFill>
              </a:rPr>
              <a:t>Mizuho </a:t>
            </a:r>
            <a:r>
              <a:rPr lang="en-US" dirty="0" err="1" smtClean="0">
                <a:solidFill>
                  <a:srgbClr val="FF0000"/>
                </a:solidFill>
              </a:rPr>
              <a:t>wa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ame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ga</a:t>
            </a:r>
            <a:r>
              <a:rPr lang="en-US" dirty="0" smtClean="0">
                <a:solidFill>
                  <a:srgbClr val="FF0000"/>
                </a:solidFill>
              </a:rPr>
              <a:t> ski </a:t>
            </a:r>
            <a:r>
              <a:rPr lang="en-US" dirty="0" err="1" smtClean="0">
                <a:solidFill>
                  <a:srgbClr val="FF0000"/>
                </a:solidFill>
              </a:rPr>
              <a:t>desu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05339" y="1762539"/>
            <a:ext cx="98244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Ritsu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wa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hana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ga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suki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desu</a:t>
            </a:r>
            <a:r>
              <a:rPr lang="en-US" sz="2400" dirty="0" smtClean="0">
                <a:solidFill>
                  <a:srgbClr val="FF0000"/>
                </a:solidFill>
              </a:rPr>
              <a:t>.		</a:t>
            </a:r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dirty="0" err="1" smtClean="0"/>
              <a:t>Ritsu</a:t>
            </a:r>
            <a:r>
              <a:rPr lang="en-US" sz="2400" dirty="0" smtClean="0"/>
              <a:t> likes flowers.</a:t>
            </a: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err="1" smtClean="0">
                <a:solidFill>
                  <a:srgbClr val="FF0000"/>
                </a:solidFill>
              </a:rPr>
              <a:t>Chihiro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wa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hana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ga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suki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jyanai</a:t>
            </a:r>
            <a:r>
              <a:rPr lang="en-US" sz="2400" dirty="0" smtClean="0">
                <a:solidFill>
                  <a:srgbClr val="FF0000"/>
                </a:solidFill>
              </a:rPr>
              <a:t>.			</a:t>
            </a:r>
            <a:r>
              <a:rPr lang="en-US" sz="2400" dirty="0" err="1" smtClean="0"/>
              <a:t>Chihiro</a:t>
            </a:r>
            <a:r>
              <a:rPr lang="en-US" sz="2400" dirty="0" smtClean="0"/>
              <a:t> doesn’t like flowers.</a:t>
            </a: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err="1" smtClean="0">
                <a:solidFill>
                  <a:srgbClr val="FF0000"/>
                </a:solidFill>
              </a:rPr>
              <a:t>Asako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wa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ame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ga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suki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desu</a:t>
            </a:r>
            <a:r>
              <a:rPr lang="en-US" sz="2400" dirty="0" smtClean="0">
                <a:solidFill>
                  <a:srgbClr val="FF0000"/>
                </a:solidFill>
              </a:rPr>
              <a:t>.				</a:t>
            </a:r>
            <a:r>
              <a:rPr lang="en-US" sz="2400" dirty="0" err="1" smtClean="0"/>
              <a:t>Asako</a:t>
            </a:r>
            <a:r>
              <a:rPr lang="en-US" sz="2400" dirty="0" smtClean="0"/>
              <a:t> doesn’t like candy.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38648">
            <a:off x="8303524" y="4031558"/>
            <a:ext cx="2289069" cy="228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4926" y="729929"/>
            <a:ext cx="10058400" cy="7410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Here are some sentences in </a:t>
            </a:r>
            <a:r>
              <a:rPr lang="en-US" dirty="0" smtClean="0">
                <a:solidFill>
                  <a:srgbClr val="FF0000"/>
                </a:solidFill>
              </a:rPr>
              <a:t>Japanese</a:t>
            </a:r>
            <a:r>
              <a:rPr lang="en-US" dirty="0" smtClean="0"/>
              <a:t>.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84926" y="4672451"/>
            <a:ext cx="10058400" cy="13970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dirty="0" smtClean="0"/>
              <a:t>You need to know what time it is, and your friend Erika just told you – in Japanese! Can you figure out what she said?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Font typeface="Wingdings" pitchFamily="2" charset="2"/>
              <a:buNone/>
            </a:pPr>
            <a:r>
              <a:rPr lang="en-US" dirty="0" smtClean="0">
                <a:solidFill>
                  <a:srgbClr val="FF0000"/>
                </a:solidFill>
              </a:rPr>
              <a:t>“San </a:t>
            </a:r>
            <a:r>
              <a:rPr lang="en-US" dirty="0" err="1" smtClean="0">
                <a:solidFill>
                  <a:srgbClr val="FF0000"/>
                </a:solidFill>
              </a:rPr>
              <a:t>ji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desu</a:t>
            </a:r>
            <a:r>
              <a:rPr lang="en-US" dirty="0" smtClean="0">
                <a:solidFill>
                  <a:srgbClr val="FF0000"/>
                </a:solidFill>
              </a:rPr>
              <a:t>.”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05339" y="1762539"/>
            <a:ext cx="804406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San </a:t>
            </a:r>
            <a:r>
              <a:rPr lang="en-US" sz="2400" dirty="0" err="1" smtClean="0">
                <a:solidFill>
                  <a:srgbClr val="FF0000"/>
                </a:solidFill>
              </a:rPr>
              <a:t>ji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desu</a:t>
            </a:r>
            <a:r>
              <a:rPr lang="en-US" sz="2400" dirty="0" smtClean="0">
                <a:solidFill>
                  <a:srgbClr val="FF0000"/>
                </a:solidFill>
              </a:rPr>
              <a:t>.	</a:t>
            </a:r>
            <a:r>
              <a:rPr lang="en-US" sz="2400" dirty="0"/>
              <a:t>	</a:t>
            </a:r>
            <a:r>
              <a:rPr lang="en-US" sz="2400" dirty="0" smtClean="0"/>
              <a:t>		It is 3:00.</a:t>
            </a: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Go </a:t>
            </a:r>
            <a:r>
              <a:rPr lang="en-US" sz="2400" dirty="0" err="1" smtClean="0">
                <a:solidFill>
                  <a:srgbClr val="FF0000"/>
                </a:solidFill>
              </a:rPr>
              <a:t>ji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han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desu</a:t>
            </a:r>
            <a:r>
              <a:rPr lang="en-US" sz="2400" dirty="0" smtClean="0">
                <a:solidFill>
                  <a:srgbClr val="FF0000"/>
                </a:solidFill>
              </a:rPr>
              <a:t>.			</a:t>
            </a:r>
            <a:r>
              <a:rPr lang="en-US" sz="2400" dirty="0" smtClean="0"/>
              <a:t>It is 5:30.</a:t>
            </a: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err="1" smtClean="0">
                <a:solidFill>
                  <a:srgbClr val="FF0000"/>
                </a:solidFill>
              </a:rPr>
              <a:t>Roku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ji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desu</a:t>
            </a:r>
            <a:r>
              <a:rPr lang="en-US" sz="2400" dirty="0" smtClean="0">
                <a:solidFill>
                  <a:srgbClr val="FF0000"/>
                </a:solidFill>
              </a:rPr>
              <a:t>.				</a:t>
            </a:r>
            <a:r>
              <a:rPr lang="en-US" sz="2400" dirty="0" smtClean="0"/>
              <a:t>It is 6:00.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4201" y="693005"/>
            <a:ext cx="1295178" cy="136217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2074" y="2441910"/>
            <a:ext cx="1931300" cy="19313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4952" y="944432"/>
            <a:ext cx="1469965" cy="139361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4632" y="2776928"/>
            <a:ext cx="1820570" cy="1456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69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4926" y="729929"/>
            <a:ext cx="10058400" cy="7410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Here are some sentences in </a:t>
            </a:r>
            <a:r>
              <a:rPr lang="en-US" dirty="0" smtClean="0">
                <a:solidFill>
                  <a:srgbClr val="FF0000"/>
                </a:solidFill>
              </a:rPr>
              <a:t>Spanish</a:t>
            </a:r>
            <a:r>
              <a:rPr lang="en-US" dirty="0" smtClean="0"/>
              <a:t>.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84926" y="4672451"/>
            <a:ext cx="10058400" cy="13970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dirty="0" smtClean="0"/>
              <a:t>Can you figure out what this Spanish sentence means?</a:t>
            </a:r>
          </a:p>
          <a:p>
            <a:pPr marL="0" indent="0">
              <a:buFont typeface="Wingdings" pitchFamily="2" charset="2"/>
              <a:buNone/>
            </a:pPr>
            <a:r>
              <a:rPr lang="en-US" dirty="0" smtClean="0">
                <a:solidFill>
                  <a:srgbClr val="FF0000"/>
                </a:solidFill>
              </a:rPr>
              <a:t>El </a:t>
            </a:r>
            <a:r>
              <a:rPr lang="en-US" dirty="0" err="1" smtClean="0">
                <a:solidFill>
                  <a:srgbClr val="FF0000"/>
                </a:solidFill>
              </a:rPr>
              <a:t>gato</a:t>
            </a:r>
            <a:r>
              <a:rPr lang="en-US" dirty="0" smtClean="0">
                <a:solidFill>
                  <a:srgbClr val="FF0000"/>
                </a:solidFill>
              </a:rPr>
              <a:t> come.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05339" y="1762539"/>
            <a:ext cx="804406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El </a:t>
            </a:r>
            <a:r>
              <a:rPr lang="en-US" sz="2400" dirty="0" err="1" smtClean="0">
                <a:solidFill>
                  <a:srgbClr val="FF0000"/>
                </a:solidFill>
              </a:rPr>
              <a:t>perro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duerme</a:t>
            </a:r>
            <a:r>
              <a:rPr lang="en-US" sz="2400" dirty="0" smtClean="0">
                <a:solidFill>
                  <a:srgbClr val="FF0000"/>
                </a:solidFill>
              </a:rPr>
              <a:t>.		</a:t>
            </a:r>
            <a:r>
              <a:rPr lang="en-US" sz="2400" dirty="0"/>
              <a:t>	</a:t>
            </a:r>
            <a:r>
              <a:rPr lang="en-US" sz="2400" dirty="0" smtClean="0"/>
              <a:t>The dog sleeps.</a:t>
            </a: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El </a:t>
            </a:r>
            <a:r>
              <a:rPr lang="en-US" sz="2400" dirty="0" err="1" smtClean="0">
                <a:solidFill>
                  <a:srgbClr val="FF0000"/>
                </a:solidFill>
              </a:rPr>
              <a:t>perro</a:t>
            </a:r>
            <a:r>
              <a:rPr lang="en-US" sz="2400" dirty="0" smtClean="0">
                <a:solidFill>
                  <a:srgbClr val="FF0000"/>
                </a:solidFill>
              </a:rPr>
              <a:t> come.				</a:t>
            </a:r>
            <a:r>
              <a:rPr lang="en-US" sz="2400" dirty="0" smtClean="0"/>
              <a:t>The dog eats.</a:t>
            </a: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El </a:t>
            </a:r>
            <a:r>
              <a:rPr lang="en-US" sz="2400" dirty="0" err="1" smtClean="0">
                <a:solidFill>
                  <a:srgbClr val="FF0000"/>
                </a:solidFill>
              </a:rPr>
              <a:t>gato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duerme</a:t>
            </a:r>
            <a:r>
              <a:rPr lang="en-US" sz="2400" dirty="0" smtClean="0">
                <a:solidFill>
                  <a:srgbClr val="FF0000"/>
                </a:solidFill>
              </a:rPr>
              <a:t>.				</a:t>
            </a:r>
            <a:r>
              <a:rPr lang="en-US" sz="2400" dirty="0" smtClean="0"/>
              <a:t>The cat sleeps.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3506" y="1433902"/>
            <a:ext cx="2223751" cy="2879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17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TC103090434[[fn=Wood Type]]</Template>
  <TotalTime>3974</TotalTime>
  <Words>1113</Words>
  <Application>Microsoft Office PowerPoint</Application>
  <PresentationFormat>Custom</PresentationFormat>
  <Paragraphs>188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Wood Type</vt:lpstr>
      <vt:lpstr>ACTIVITY PROBLEMS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Speech Recognition:  which Sequences of words are more probable?</vt:lpstr>
      <vt:lpstr>PowerPoint Presentation</vt:lpstr>
      <vt:lpstr>PowerPoint Presentation</vt:lpstr>
      <vt:lpstr>PowerPoint Presentation</vt:lpstr>
      <vt:lpstr>How are languages different from English?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Optical Character recognition</vt:lpstr>
      <vt:lpstr>PowerPoint Presentation</vt:lpstr>
      <vt:lpstr>PowerPoint Presentation</vt:lpstr>
      <vt:lpstr>This is how your spell checker works!</vt:lpstr>
      <vt:lpstr>Theyouthevent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ACTIVITY PROBLEMS</dc:title>
  <dc:creator>Alexa Little</dc:creator>
  <cp:lastModifiedBy>Lori Levin</cp:lastModifiedBy>
  <cp:revision>74</cp:revision>
  <dcterms:created xsi:type="dcterms:W3CDTF">2014-04-23T22:27:46Z</dcterms:created>
  <dcterms:modified xsi:type="dcterms:W3CDTF">2014-04-29T05:05:52Z</dcterms:modified>
</cp:coreProperties>
</file>